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352" r:id="rId2"/>
    <p:sldId id="392" r:id="rId3"/>
    <p:sldId id="397" r:id="rId4"/>
    <p:sldId id="434" r:id="rId5"/>
    <p:sldId id="332" r:id="rId6"/>
    <p:sldId id="433" r:id="rId7"/>
    <p:sldId id="430" r:id="rId8"/>
    <p:sldId id="431" r:id="rId9"/>
    <p:sldId id="435" r:id="rId10"/>
    <p:sldId id="437" r:id="rId11"/>
    <p:sldId id="436" r:id="rId12"/>
    <p:sldId id="438" r:id="rId13"/>
    <p:sldId id="276" r:id="rId14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99CCFF"/>
    <a:srgbClr val="F27703"/>
    <a:srgbClr val="EC6603"/>
    <a:srgbClr val="F26603"/>
    <a:srgbClr val="EC7703"/>
    <a:srgbClr val="B7B8BA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8" autoAdjust="0"/>
    <p:restoredTop sz="96494" autoAdjust="0"/>
  </p:normalViewPr>
  <p:slideViewPr>
    <p:cSldViewPr snapToGrid="0" snapToObjects="1">
      <p:cViewPr>
        <p:scale>
          <a:sx n="150" d="100"/>
          <a:sy n="150" d="100"/>
        </p:scale>
        <p:origin x="352" y="-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9F59-E647-42DC-BEBC-01F454094325}" type="datetimeFigureOut">
              <a:rPr lang="it-IT" smtClean="0"/>
              <a:pPr/>
              <a:t>13.07.16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7B67A-0D7B-4C8B-8DC6-4A3A1796C03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086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0FC9E-B73C-0740-97AB-507291E95A69}" type="datetimeFigureOut">
              <a:rPr lang="it-IT" smtClean="0"/>
              <a:pPr/>
              <a:t>13.07.16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0570D-933D-A041-8842-01FE4999BD1C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08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r>
              <a:rPr lang="it-IT" sz="1200" dirty="0" smtClean="0"/>
              <a:t> </a:t>
            </a:r>
            <a:endParaRPr lang="it-IT" sz="1800" dirty="0" smtClean="0"/>
          </a:p>
          <a:p>
            <a:endParaRPr lang="it-IT" sz="18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2000" dirty="0">
              <a:latin typeface="Helvetica"/>
              <a:cs typeface="Helvetica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0570D-933D-A041-8842-01FE4999BD1C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330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Helvetica Neue"/>
                <a:cs typeface="Helvetica Neue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noProof="0" smtClean="0"/>
              <a:t>Fare clic per modificare lo stile del sottotitolo dello schema</a:t>
            </a:r>
            <a:endParaRPr lang="it-IT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  <a:lvl2pPr>
              <a:defRPr>
                <a:latin typeface="Helvetica Neue"/>
                <a:cs typeface="Helvetica Neue"/>
              </a:defRPr>
            </a:lvl2pPr>
            <a:lvl3pPr>
              <a:defRPr>
                <a:latin typeface="Helvetica Neue"/>
                <a:cs typeface="Helvetica Neue"/>
              </a:defRPr>
            </a:lvl3pPr>
            <a:lvl4pPr>
              <a:defRPr>
                <a:latin typeface="Helvetica Neue"/>
                <a:cs typeface="Helvetica Neue"/>
              </a:defRPr>
            </a:lvl4pPr>
            <a:lvl5pPr>
              <a:defRPr>
                <a:latin typeface="Helvetica Neue"/>
                <a:cs typeface="Helvetica Neue"/>
              </a:defRPr>
            </a:lvl5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Helvetica Neue"/>
                <a:cs typeface="Helvetica Neue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latin typeface="Helvetica Neue"/>
                <a:cs typeface="Helvetica Neue"/>
              </a:defRPr>
            </a:lvl1pPr>
            <a:lvl2pPr>
              <a:defRPr sz="24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1800">
                <a:latin typeface="Helvetica Neue"/>
                <a:cs typeface="Helvetica Neue"/>
              </a:defRPr>
            </a:lvl4pPr>
            <a:lvl5pPr>
              <a:defRPr sz="1800">
                <a:latin typeface="Helvetica Neue"/>
                <a:cs typeface="Helvetica Neu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latin typeface="Helvetica Neue"/>
                <a:cs typeface="Helvetica Neue"/>
              </a:defRPr>
            </a:lvl1pPr>
            <a:lvl2pPr>
              <a:defRPr sz="2400">
                <a:latin typeface="Helvetica Neue"/>
                <a:cs typeface="Helvetica Neue"/>
              </a:defRPr>
            </a:lvl2pPr>
            <a:lvl3pPr>
              <a:defRPr sz="2000">
                <a:latin typeface="Helvetica Neue"/>
                <a:cs typeface="Helvetica Neue"/>
              </a:defRPr>
            </a:lvl3pPr>
            <a:lvl4pPr>
              <a:defRPr sz="1800">
                <a:latin typeface="Helvetica Neue"/>
                <a:cs typeface="Helvetica Neue"/>
              </a:defRPr>
            </a:lvl4pPr>
            <a:lvl5pPr>
              <a:defRPr sz="1800">
                <a:latin typeface="Helvetica Neue"/>
                <a:cs typeface="Helvetica Neue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latin typeface="Helvetica Neue"/>
                <a:cs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1800">
                <a:latin typeface="Helvetica Neue"/>
                <a:cs typeface="Helvetica Neue"/>
              </a:defRPr>
            </a:lvl3pPr>
            <a:lvl4pPr>
              <a:defRPr sz="1600">
                <a:latin typeface="Helvetica Neue"/>
                <a:cs typeface="Helvetica Neue"/>
              </a:defRPr>
            </a:lvl4pPr>
            <a:lvl5pPr>
              <a:defRPr sz="1600">
                <a:latin typeface="Helvetica Neue"/>
                <a:cs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latin typeface="Helvetica Neue"/>
                <a:cs typeface="Helvetica Neue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>
                <a:latin typeface="Helvetica Neue"/>
                <a:cs typeface="Helvetica Neue"/>
              </a:defRPr>
            </a:lvl1pPr>
            <a:lvl2pPr>
              <a:defRPr sz="2000">
                <a:latin typeface="Helvetica Neue"/>
                <a:cs typeface="Helvetica Neue"/>
              </a:defRPr>
            </a:lvl2pPr>
            <a:lvl3pPr>
              <a:defRPr sz="1800">
                <a:latin typeface="Helvetica Neue"/>
                <a:cs typeface="Helvetica Neue"/>
              </a:defRPr>
            </a:lvl3pPr>
            <a:lvl4pPr>
              <a:defRPr sz="1600">
                <a:latin typeface="Helvetica Neue"/>
                <a:cs typeface="Helvetica Neue"/>
              </a:defRPr>
            </a:lvl4pPr>
            <a:lvl5pPr>
              <a:defRPr sz="1600">
                <a:latin typeface="Helvetica Neue"/>
                <a:cs typeface="Helvetica Neue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6BFECD78-3C8E-49F2-8FAB-59489D168ABB}" type="datetimeFigureOut">
              <a:rPr lang="it-IT" noProof="0" smtClean="0"/>
              <a:pPr/>
              <a:t>13.07.16</a:t>
            </a:fld>
            <a:endParaRPr lang="it-IT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endParaRPr lang="it-IT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 Neue"/>
                <a:cs typeface="Helvetica Neue"/>
              </a:defRPr>
            </a:lvl1pPr>
          </a:lstStyle>
          <a:p>
            <a:fld id="{0FB56013-B943-42BA-886F-6F9D4EB85E9D}" type="slidenum">
              <a:rPr lang="it-IT" noProof="0" smtClean="0"/>
              <a:pPr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noProof="0" smtClean="0"/>
              <a:t>Fare clic per modificare stile</a:t>
            </a:r>
            <a:endParaRPr lang="it-IT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pPr/>
              <a:t>13.07.16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 Neue"/>
          <a:ea typeface="+mj-ea"/>
          <a:cs typeface="Helvetica Neu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7.tiff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7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7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6.png"/><Relationship Id="rId7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861290" y="1600200"/>
            <a:ext cx="3463310" cy="313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61290" y="1091760"/>
            <a:ext cx="1559525" cy="493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CasellaDiTesto 7"/>
          <p:cNvSpPr txBox="1"/>
          <p:nvPr/>
        </p:nvSpPr>
        <p:spPr>
          <a:xfrm>
            <a:off x="964834" y="806450"/>
            <a:ext cx="7309807" cy="339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latin typeface="Helvetica Neue"/>
                <a:cs typeface="Helvetica Neue"/>
              </a:rPr>
              <a:t>Eclipse </a:t>
            </a:r>
            <a:r>
              <a:rPr lang="ru-RU" dirty="0" smtClean="0">
                <a:latin typeface="Helvetica Neue"/>
                <a:cs typeface="Helvetica Neue"/>
              </a:rPr>
              <a:t>– система раздвижения дверей, задвигающихся  внутрь мебели</a:t>
            </a:r>
            <a:r>
              <a:rPr lang="en-US" dirty="0" smtClean="0">
                <a:latin typeface="Helvetica Neue"/>
                <a:cs typeface="Helvetica Neue"/>
              </a:rPr>
              <a:t>.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en-US" dirty="0" smtClean="0">
                <a:latin typeface="Helvetica Neue"/>
                <a:cs typeface="Helvetica Neue"/>
              </a:rPr>
              <a:t>Eclipse</a:t>
            </a:r>
            <a:r>
              <a:rPr lang="ru-RU" dirty="0" smtClean="0">
                <a:latin typeface="Helvetica Neue"/>
                <a:cs typeface="Helvetica Neue"/>
              </a:rPr>
              <a:t> может применяться в разной мебели – кухонная мебель, мебель для хозяйственных нужд (под стиральные, сушильные машины), системы хранения для офиса</a:t>
            </a:r>
            <a:r>
              <a:rPr lang="en-US" dirty="0" smtClean="0">
                <a:latin typeface="Helvetica Neue"/>
                <a:cs typeface="Helvetica Neue"/>
              </a:rPr>
              <a:t>. </a:t>
            </a:r>
            <a:endParaRPr lang="en-US" dirty="0" smtClean="0">
              <a:latin typeface="Helvetica Neue"/>
              <a:cs typeface="Helvetica Neue"/>
            </a:endParaRPr>
          </a:p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ru-RU" dirty="0" smtClean="0">
                <a:latin typeface="Helvetica Neue"/>
                <a:cs typeface="Helvetica Neue"/>
              </a:rPr>
              <a:t>Благодаря своему разному применению</a:t>
            </a:r>
            <a:r>
              <a:rPr lang="en-US" dirty="0" smtClean="0">
                <a:latin typeface="Helvetica Neue"/>
                <a:cs typeface="Helvetica Neue"/>
              </a:rPr>
              <a:t>, </a:t>
            </a:r>
            <a:r>
              <a:rPr lang="en-US" dirty="0" smtClean="0">
                <a:latin typeface="Helvetica Neue"/>
                <a:cs typeface="Helvetica Neue"/>
              </a:rPr>
              <a:t>Eclipse </a:t>
            </a:r>
            <a:r>
              <a:rPr lang="ru-RU" dirty="0" smtClean="0">
                <a:latin typeface="Helvetica Neue"/>
                <a:cs typeface="Helvetica Neue"/>
              </a:rPr>
              <a:t>как механизм удовлетворяет запросы как дистрибьютора, так и производителя мебели</a:t>
            </a:r>
            <a:r>
              <a:rPr lang="en-US" dirty="0" smtClean="0">
                <a:latin typeface="Helvetica Neue"/>
                <a:cs typeface="Helvetica Neue"/>
              </a:rPr>
              <a:t>.</a:t>
            </a:r>
            <a:endParaRPr lang="en-US" dirty="0" smtClean="0">
              <a:latin typeface="Helvetica Neue"/>
              <a:cs typeface="Helvetica Neue"/>
            </a:endParaRPr>
          </a:p>
        </p:txBody>
      </p:sp>
      <p:pic>
        <p:nvPicPr>
          <p:cNvPr id="9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CasellaDiTesto 7"/>
          <p:cNvSpPr txBox="1"/>
          <p:nvPr/>
        </p:nvSpPr>
        <p:spPr>
          <a:xfrm>
            <a:off x="527157" y="701886"/>
            <a:ext cx="5340243" cy="4134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en-US" sz="1600" dirty="0" smtClean="0">
                <a:latin typeface="Helvetica Neue"/>
                <a:cs typeface="Helvetica Neue"/>
              </a:rPr>
              <a:t>T</a:t>
            </a:r>
            <a:r>
              <a:rPr lang="ru-RU" sz="1600" dirty="0" err="1" smtClean="0">
                <a:latin typeface="Helvetica Neue"/>
                <a:cs typeface="Helvetica Neue"/>
              </a:rPr>
              <a:t>ехнология</a:t>
            </a:r>
            <a:r>
              <a:rPr lang="ru-RU" sz="1600" dirty="0" smtClean="0">
                <a:latin typeface="Helvetica Neue"/>
                <a:cs typeface="Helvetica Neue"/>
              </a:rPr>
              <a:t>, разработанная компанией</a:t>
            </a:r>
            <a:r>
              <a:rPr lang="en-US" sz="1600" dirty="0" smtClean="0">
                <a:latin typeface="Helvetica Neue"/>
                <a:cs typeface="Helvetica Neue"/>
              </a:rPr>
              <a:t> </a:t>
            </a:r>
            <a:r>
              <a:rPr lang="en-US" sz="1600" dirty="0" err="1" smtClean="0">
                <a:latin typeface="Helvetica Neue"/>
                <a:cs typeface="Helvetica Neue"/>
              </a:rPr>
              <a:t>Bortoluzzi</a:t>
            </a:r>
            <a:r>
              <a:rPr lang="en-US" sz="1600" dirty="0" smtClean="0">
                <a:latin typeface="Helvetica Neue"/>
                <a:cs typeface="Helvetica Neue"/>
              </a:rPr>
              <a:t> </a:t>
            </a:r>
            <a:r>
              <a:rPr lang="en-US" sz="1600" dirty="0" err="1" smtClean="0">
                <a:latin typeface="Helvetica Neue"/>
                <a:cs typeface="Helvetica Neue"/>
              </a:rPr>
              <a:t>Sistemi</a:t>
            </a:r>
            <a:r>
              <a:rPr lang="ru-RU" sz="1600" dirty="0" smtClean="0">
                <a:latin typeface="Helvetica Neue"/>
                <a:cs typeface="Helvetica Neue"/>
              </a:rPr>
              <a:t>, сфокусирована на движении узла</a:t>
            </a:r>
            <a:r>
              <a:rPr lang="en-US" sz="1600" dirty="0" smtClean="0">
                <a:latin typeface="Helvetica Neue"/>
                <a:cs typeface="Helvetica Neue"/>
              </a:rPr>
              <a:t> </a:t>
            </a:r>
            <a:r>
              <a:rPr lang="ru-RU" sz="1600" dirty="0" smtClean="0">
                <a:latin typeface="Helvetica Neue"/>
                <a:cs typeface="Helvetica Neue"/>
              </a:rPr>
              <a:t>«</a:t>
            </a:r>
            <a:r>
              <a:rPr lang="en-US" sz="1600" dirty="0" smtClean="0">
                <a:latin typeface="Helvetica Neue"/>
                <a:cs typeface="Helvetica Neue"/>
              </a:rPr>
              <a:t>cam</a:t>
            </a:r>
            <a:r>
              <a:rPr lang="ru-RU" sz="1600" dirty="0" smtClean="0">
                <a:latin typeface="Helvetica Neue"/>
                <a:cs typeface="Helvetica Neue"/>
              </a:rPr>
              <a:t>»</a:t>
            </a:r>
            <a:r>
              <a:rPr lang="en-US" sz="1600" dirty="0" smtClean="0">
                <a:latin typeface="Helvetica Neue"/>
                <a:cs typeface="Helvetica Neue"/>
              </a:rPr>
              <a:t> </a:t>
            </a:r>
            <a:r>
              <a:rPr lang="ru-RU" sz="1600" dirty="0" smtClean="0">
                <a:latin typeface="Helvetica Neue"/>
                <a:cs typeface="Helvetica Neue"/>
              </a:rPr>
              <a:t>и горизонтально расположенной пружине</a:t>
            </a:r>
            <a:r>
              <a:rPr lang="en-US" sz="1600" dirty="0" smtClean="0">
                <a:latin typeface="Helvetica Neue"/>
                <a:cs typeface="Helvetica Neue"/>
              </a:rPr>
              <a:t>, co</a:t>
            </a:r>
            <a:r>
              <a:rPr lang="ru-RU" sz="1600" dirty="0" smtClean="0">
                <a:latin typeface="Helvetica Neue"/>
                <a:cs typeface="Helvetica Neue"/>
              </a:rPr>
              <a:t>единенной с вертикальной планкой, где происходит фиксация двери к механизму.</a:t>
            </a:r>
            <a:endParaRPr lang="en-US" sz="1600" dirty="0" smtClean="0">
              <a:latin typeface="Helvetica Neue"/>
              <a:cs typeface="Helvetica Neue"/>
            </a:endParaRPr>
          </a:p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ru-RU" sz="1600" dirty="0" smtClean="0">
                <a:latin typeface="Helvetica Neue"/>
                <a:cs typeface="Helvetica Neue"/>
              </a:rPr>
              <a:t>Оба узла «</a:t>
            </a:r>
            <a:r>
              <a:rPr lang="en-US" sz="1600" dirty="0" smtClean="0">
                <a:latin typeface="Helvetica Neue"/>
                <a:cs typeface="Helvetica Neue"/>
              </a:rPr>
              <a:t>cam</a:t>
            </a:r>
            <a:r>
              <a:rPr lang="ru-RU" sz="1600" dirty="0" smtClean="0">
                <a:latin typeface="Helvetica Neue"/>
                <a:cs typeface="Helvetica Neue"/>
              </a:rPr>
              <a:t>»</a:t>
            </a:r>
            <a:r>
              <a:rPr lang="en-US" sz="1600" dirty="0" smtClean="0">
                <a:latin typeface="Helvetica Neue"/>
                <a:cs typeface="Helvetica Neue"/>
              </a:rPr>
              <a:t> </a:t>
            </a:r>
            <a:r>
              <a:rPr lang="ru-RU" sz="1600" dirty="0" smtClean="0">
                <a:latin typeface="Helvetica Neue"/>
                <a:cs typeface="Helvetica Neue"/>
              </a:rPr>
              <a:t>обеспечивают</a:t>
            </a:r>
            <a:r>
              <a:rPr lang="en-US" sz="1600" dirty="0" smtClean="0">
                <a:latin typeface="Helvetica Neue"/>
                <a:cs typeface="Helvetica Neue"/>
              </a:rPr>
              <a:t> </a:t>
            </a:r>
            <a:r>
              <a:rPr lang="ru-RU" sz="1600" dirty="0" smtClean="0">
                <a:latin typeface="Helvetica Neue"/>
                <a:cs typeface="Helvetica Neue"/>
              </a:rPr>
              <a:t>высокую плавность поступательного движения и, в том числе, помогают движению двери</a:t>
            </a:r>
            <a:r>
              <a:rPr lang="en-US" sz="1600" dirty="0" smtClean="0">
                <a:latin typeface="Helvetica Neue"/>
                <a:cs typeface="Helvetica Neue"/>
              </a:rPr>
              <a:t> </a:t>
            </a:r>
            <a:r>
              <a:rPr lang="ru-RU" sz="1600" dirty="0" smtClean="0">
                <a:latin typeface="Helvetica Neue"/>
                <a:cs typeface="Helvetica Neue"/>
              </a:rPr>
              <a:t>при закрывании и открывании</a:t>
            </a:r>
            <a:r>
              <a:rPr lang="en-US" sz="1600" dirty="0" smtClean="0">
                <a:latin typeface="Helvetica Neue"/>
                <a:cs typeface="Helvetica Neue"/>
              </a:rPr>
              <a:t>. </a:t>
            </a:r>
            <a:endParaRPr lang="en-US" sz="1600" dirty="0" smtClean="0">
              <a:latin typeface="Helvetica Neue"/>
              <a:cs typeface="Helvetica Neue"/>
            </a:endParaRPr>
          </a:p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ru-RU" sz="1600" dirty="0" smtClean="0">
                <a:latin typeface="Helvetica Neue"/>
                <a:cs typeface="Helvetica Neue"/>
              </a:rPr>
              <a:t>Соединенные узлы «</a:t>
            </a:r>
            <a:r>
              <a:rPr lang="en-US" sz="1600" dirty="0" smtClean="0">
                <a:latin typeface="Helvetica Neue"/>
                <a:cs typeface="Helvetica Neue"/>
              </a:rPr>
              <a:t>cam</a:t>
            </a:r>
            <a:r>
              <a:rPr lang="ru-RU" sz="1600" dirty="0" smtClean="0">
                <a:latin typeface="Helvetica Neue"/>
                <a:cs typeface="Helvetica Neue"/>
              </a:rPr>
              <a:t>»</a:t>
            </a:r>
            <a:r>
              <a:rPr lang="en-US" sz="1600" dirty="0" smtClean="0">
                <a:latin typeface="Helvetica Neue"/>
                <a:cs typeface="Helvetica Neue"/>
              </a:rPr>
              <a:t> </a:t>
            </a:r>
            <a:r>
              <a:rPr lang="ru-RU" sz="1600" dirty="0" smtClean="0">
                <a:latin typeface="Helvetica Neue"/>
                <a:cs typeface="Helvetica Neue"/>
              </a:rPr>
              <a:t>обеспечивают великолепную синхронизацию движения</a:t>
            </a:r>
            <a:r>
              <a:rPr lang="ru-RU" sz="1600" dirty="0">
                <a:latin typeface="Helvetica Neue"/>
                <a:cs typeface="Helvetica Neue"/>
              </a:rPr>
              <a:t>.</a:t>
            </a:r>
            <a:endParaRPr lang="en-US" sz="1600" dirty="0" smtClean="0">
              <a:latin typeface="Helvetica Neue"/>
              <a:cs typeface="Helvetica Neue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886831" y="998220"/>
            <a:ext cx="1243159" cy="363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asellaDiTesto 9"/>
          <p:cNvSpPr txBox="1"/>
          <p:nvPr/>
        </p:nvSpPr>
        <p:spPr>
          <a:xfrm>
            <a:off x="7597675" y="1523649"/>
            <a:ext cx="747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err="1" smtClean="0"/>
              <a:t>Cam</a:t>
            </a:r>
            <a:endParaRPr lang="it-IT" sz="16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7705471" y="2968228"/>
            <a:ext cx="639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Cam</a:t>
            </a:r>
            <a:r>
              <a:rPr lang="it-IT" dirty="0" smtClean="0"/>
              <a:t> 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967915" y="2545080"/>
            <a:ext cx="1141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Cam</a:t>
            </a:r>
            <a:r>
              <a:rPr lang="it-IT" dirty="0" smtClean="0"/>
              <a:t> link</a:t>
            </a:r>
            <a:endParaRPr lang="it-IT" dirty="0"/>
          </a:p>
        </p:txBody>
      </p:sp>
      <p:cxnSp>
        <p:nvCxnSpPr>
          <p:cNvPr id="13" name="Connettore 2 12"/>
          <p:cNvCxnSpPr/>
          <p:nvPr/>
        </p:nvCxnSpPr>
        <p:spPr>
          <a:xfrm>
            <a:off x="6886831" y="2775912"/>
            <a:ext cx="474089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 flipH="1">
            <a:off x="7604760" y="1993678"/>
            <a:ext cx="78486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 flipH="1">
            <a:off x="7597675" y="3337560"/>
            <a:ext cx="78486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9" name="CasellaDiTesto 18"/>
          <p:cNvSpPr txBox="1"/>
          <p:nvPr/>
        </p:nvSpPr>
        <p:spPr>
          <a:xfrm>
            <a:off x="584582" y="708660"/>
            <a:ext cx="3426608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Монтаж механизма простой и</a:t>
            </a:r>
          </a:p>
          <a:p>
            <a:pPr marL="285750" indent="-285750" algn="just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быстрый благодаря</a:t>
            </a:r>
          </a:p>
          <a:p>
            <a:pPr marL="285750" indent="-285750" algn="just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применению клипс и</a:t>
            </a:r>
          </a:p>
          <a:p>
            <a:pPr marL="285750" indent="-285750" algn="just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крепежа, предварительно</a:t>
            </a:r>
          </a:p>
          <a:p>
            <a:pPr marL="285750" indent="-285750" algn="just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установленных на боковой</a:t>
            </a:r>
          </a:p>
          <a:p>
            <a:pPr marL="285750" indent="-285750" algn="just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панели</a:t>
            </a:r>
            <a:r>
              <a:rPr lang="en-GB" dirty="0" smtClean="0">
                <a:latin typeface="Helvetica Neue"/>
                <a:cs typeface="Helvetica Neue"/>
              </a:rPr>
              <a:t>. </a:t>
            </a:r>
            <a:r>
              <a:rPr lang="ru-RU" dirty="0" smtClean="0">
                <a:latin typeface="Helvetica Neue"/>
                <a:cs typeface="Helvetica Neue"/>
              </a:rPr>
              <a:t>Важно:</a:t>
            </a:r>
            <a:r>
              <a:rPr lang="en-GB" dirty="0" smtClean="0">
                <a:latin typeface="Helvetica Neue"/>
                <a:cs typeface="Helvetica Neue"/>
              </a:rPr>
              <a:t> </a:t>
            </a:r>
            <a:r>
              <a:rPr lang="ru-RU" dirty="0" smtClean="0">
                <a:latin typeface="Helvetica Neue"/>
                <a:cs typeface="Helvetica Neue"/>
              </a:rPr>
              <a:t>демонтаж</a:t>
            </a:r>
          </a:p>
          <a:p>
            <a:pPr marL="285750" indent="-285750" algn="just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механизма происходит также</a:t>
            </a:r>
          </a:p>
          <a:p>
            <a:pPr marL="285750" indent="-285750" algn="just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просто и быстро</a:t>
            </a:r>
            <a:r>
              <a:rPr lang="en-GB" dirty="0" smtClean="0">
                <a:latin typeface="Helvetica Neue"/>
                <a:cs typeface="Helvetica Neue"/>
              </a:rPr>
              <a:t>.</a:t>
            </a:r>
            <a:endParaRPr lang="en-GB" dirty="0" smtClean="0">
              <a:latin typeface="Helvetica Neue"/>
              <a:cs typeface="Helvetica Neue"/>
            </a:endParaRPr>
          </a:p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endParaRPr lang="en-US" dirty="0" smtClean="0">
              <a:latin typeface="Helvetica Neue"/>
              <a:cs typeface="Helvetica Neue"/>
            </a:endParaRPr>
          </a:p>
        </p:txBody>
      </p:sp>
      <p:pic>
        <p:nvPicPr>
          <p:cNvPr id="20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44365" y="912494"/>
            <a:ext cx="3899535" cy="3899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631561"/>
              </p:ext>
            </p:extLst>
          </p:nvPr>
        </p:nvGraphicFramePr>
        <p:xfrm>
          <a:off x="1165529" y="1316598"/>
          <a:ext cx="6908417" cy="336071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071800"/>
                <a:gridCol w="1836617"/>
              </a:tblGrid>
              <a:tr h="416844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noProof="0" dirty="0" smtClean="0">
                          <a:latin typeface="Helvetica Neue"/>
                          <a:cs typeface="Helvetica Neue"/>
                        </a:rPr>
                        <a:t>M</a:t>
                      </a:r>
                      <a:r>
                        <a:rPr lang="ru-RU" sz="1400" noProof="0" dirty="0" err="1" smtClean="0">
                          <a:latin typeface="Helvetica Neue"/>
                          <a:cs typeface="Helvetica Neue"/>
                        </a:rPr>
                        <a:t>аксимальный</a:t>
                      </a:r>
                      <a:r>
                        <a:rPr lang="ru-RU" sz="1400" baseline="0" noProof="0" dirty="0" smtClean="0">
                          <a:latin typeface="Helvetica Neue"/>
                          <a:cs typeface="Helvetica Neue"/>
                        </a:rPr>
                        <a:t> вес 1-й двери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30</a:t>
                      </a: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кг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39386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aseline="0" noProof="0" dirty="0" smtClean="0">
                          <a:latin typeface="Helvetica Neue"/>
                          <a:cs typeface="Helvetica Neue"/>
                        </a:rPr>
                        <a:t>Ширина двери</a:t>
                      </a:r>
                      <a:r>
                        <a:rPr lang="en-US" sz="1400" baseline="0" noProof="0" dirty="0" smtClean="0"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baseline="0" noProof="0" dirty="0" smtClean="0">
                          <a:latin typeface="Helvetica Neue"/>
                          <a:cs typeface="Helvetica Neue"/>
                        </a:rPr>
                        <a:t>мм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</a:rPr>
                        <a:t>400-900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23225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aseline="0" noProof="0" dirty="0" smtClean="0">
                          <a:latin typeface="Helvetica Neue"/>
                          <a:cs typeface="Helvetica Neue"/>
                        </a:rPr>
                        <a:t>Высота двери мм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</a:rPr>
                        <a:t>1550-2500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23225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noProof="0" dirty="0" smtClean="0">
                          <a:latin typeface="Helvetica Neue"/>
                          <a:cs typeface="Helvetica Neue"/>
                        </a:rPr>
                        <a:t>Толщина</a:t>
                      </a:r>
                      <a:r>
                        <a:rPr lang="ru-RU" sz="1400" baseline="0" noProof="0" dirty="0" smtClean="0">
                          <a:latin typeface="Helvetica Neue"/>
                          <a:cs typeface="Helvetica Neue"/>
                        </a:rPr>
                        <a:t> двери</a:t>
                      </a:r>
                      <a:r>
                        <a:rPr lang="en-US" sz="1400" noProof="0" dirty="0" smtClean="0"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noProof="0" dirty="0" smtClean="0">
                          <a:latin typeface="Helvetica Neue"/>
                          <a:cs typeface="Helvetica Neue"/>
                        </a:rPr>
                        <a:t>мм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</a:rPr>
                        <a:t>18-30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23225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Применение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вкладных дверей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23225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Демпфирование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при открывании и закрывании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23225">
                <a:tc>
                  <a:txBody>
                    <a:bodyPr/>
                    <a:lstStyle/>
                    <a:p>
                      <a:pPr marL="72000" algn="l" fontAlgn="b"/>
                      <a:r>
                        <a:rPr lang="en-US" sz="1400" noProof="0" dirty="0" smtClean="0">
                          <a:latin typeface="Helvetica Neue"/>
                          <a:cs typeface="Helvetica Neue"/>
                        </a:rPr>
                        <a:t>M</a:t>
                      </a:r>
                      <a:r>
                        <a:rPr lang="ru-RU" sz="1400" noProof="0" dirty="0" err="1" smtClean="0">
                          <a:latin typeface="Helvetica Neue"/>
                          <a:cs typeface="Helvetica Neue"/>
                        </a:rPr>
                        <a:t>инимальная</a:t>
                      </a:r>
                      <a:r>
                        <a:rPr lang="ru-RU" sz="1400" baseline="0" noProof="0" dirty="0" smtClean="0">
                          <a:latin typeface="Helvetica Neue"/>
                          <a:cs typeface="Helvetica Neue"/>
                        </a:rPr>
                        <a:t> глубина шкафа</a:t>
                      </a:r>
                      <a:r>
                        <a:rPr lang="en-US" sz="1400" noProof="0" dirty="0" smtClean="0"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noProof="0" dirty="0" smtClean="0">
                          <a:latin typeface="Helvetica Neue"/>
                          <a:cs typeface="Helvetica Neue"/>
                        </a:rPr>
                        <a:t>мм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noProof="0" smtClean="0">
                          <a:solidFill>
                            <a:schemeClr val="tx1"/>
                          </a:solidFill>
                          <a:latin typeface="Helvetica Neue"/>
                        </a:rPr>
                        <a:t>400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41914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aseline="0" noProof="0" dirty="0" smtClean="0">
                          <a:latin typeface="Helvetica Neue"/>
                          <a:cs typeface="Helvetica Neue"/>
                        </a:rPr>
                        <a:t>Вертикальная регулировка двери</a:t>
                      </a:r>
                      <a:r>
                        <a:rPr lang="en-US" sz="1400" baseline="0" noProof="0" dirty="0" smtClean="0">
                          <a:latin typeface="Helvetica Neue"/>
                          <a:cs typeface="Helvetica Neue"/>
                        </a:rPr>
                        <a:t> </a:t>
                      </a:r>
                      <a:r>
                        <a:rPr lang="ru-RU" sz="1400" baseline="0" noProof="0" dirty="0" smtClean="0">
                          <a:latin typeface="Helvetica Neue"/>
                          <a:cs typeface="Helvetica Neue"/>
                        </a:rPr>
                        <a:t>мм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noProof="0" smtClean="0">
                          <a:latin typeface="Helvetica Neue"/>
                          <a:cs typeface="Helvetica Neue"/>
                        </a:rPr>
                        <a:t> +4, -1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23225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Горизонтальная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  <a:cs typeface="Helvetica Neue"/>
                        </a:rPr>
                        <a:t> регулировка двери мм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noProof="0" smtClean="0">
                          <a:latin typeface="Helvetica Neue"/>
                          <a:cs typeface="Helvetica Neue"/>
                        </a:rPr>
                        <a:t>± 2</a:t>
                      </a:r>
                      <a:endParaRPr lang="en-US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23225">
                <a:tc>
                  <a:txBody>
                    <a:bodyPr/>
                    <a:lstStyle/>
                    <a:p>
                      <a:pPr marL="72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Простой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и быстрый демонтаж механизма</a:t>
                      </a:r>
                      <a:endParaRPr lang="en-US" sz="1400" b="0" i="0" u="none" strike="noStrike" noProof="0" dirty="0" smtClean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US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</a:tbl>
          </a:graphicData>
        </a:graphic>
      </p:graphicFrame>
      <p:pic>
        <p:nvPicPr>
          <p:cNvPr id="9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1157063" y="713317"/>
            <a:ext cx="3183833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Технические параметры</a:t>
            </a:r>
            <a:endParaRPr lang="en-US" dirty="0" smtClean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CasellaDiTesto 7"/>
          <p:cNvSpPr txBox="1"/>
          <p:nvPr/>
        </p:nvSpPr>
        <p:spPr>
          <a:xfrm>
            <a:off x="986395" y="834366"/>
            <a:ext cx="3022217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Основные преимущества</a:t>
            </a:r>
            <a:endParaRPr lang="en-US" dirty="0" smtClean="0">
              <a:latin typeface="Helvetica Neue"/>
              <a:cs typeface="Helvetica Neue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986395" y="1682151"/>
            <a:ext cx="8025343" cy="2977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Helvetica Neue"/>
              </a:rPr>
              <a:t>  </a:t>
            </a:r>
            <a:r>
              <a:rPr lang="ru-RU" dirty="0" smtClean="0">
                <a:latin typeface="Helvetica Neue"/>
              </a:rPr>
              <a:t>Мягкое открывание и закрывание двери</a:t>
            </a:r>
            <a:endParaRPr lang="en-GB" dirty="0" smtClean="0">
              <a:latin typeface="Helvetica Neue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Helvetica Neue"/>
              </a:rPr>
              <a:t>  </a:t>
            </a:r>
            <a:r>
              <a:rPr lang="ru-RU" dirty="0" smtClean="0">
                <a:latin typeface="Helvetica Neue"/>
              </a:rPr>
              <a:t>Простой и быстрый демонтаж</a:t>
            </a:r>
            <a:endParaRPr lang="en-GB" dirty="0" smtClean="0">
              <a:latin typeface="Helvetica Neue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Helvetica Neue"/>
              </a:rPr>
              <a:t>  </a:t>
            </a:r>
            <a:r>
              <a:rPr lang="ru-RU" dirty="0" smtClean="0">
                <a:latin typeface="Helvetica Neue"/>
              </a:rPr>
              <a:t>Запатентованный компанией</a:t>
            </a:r>
            <a:r>
              <a:rPr lang="en-GB" dirty="0" smtClean="0">
                <a:latin typeface="Helvetica Neue"/>
              </a:rPr>
              <a:t> </a:t>
            </a:r>
            <a:r>
              <a:rPr lang="en-GB" dirty="0" err="1" smtClean="0">
                <a:latin typeface="Helvetica Neue"/>
              </a:rPr>
              <a:t>Bortoluzzi</a:t>
            </a:r>
            <a:r>
              <a:rPr lang="ru-RU" dirty="0" smtClean="0">
                <a:latin typeface="Helvetica Neue"/>
              </a:rPr>
              <a:t> механизм синхронизации</a:t>
            </a:r>
            <a:endParaRPr lang="en-GB" dirty="0" smtClean="0">
              <a:latin typeface="Helvetica Neue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Helvetica Neue"/>
              </a:rPr>
              <a:t>  </a:t>
            </a:r>
            <a:r>
              <a:rPr lang="ru-RU" dirty="0" smtClean="0">
                <a:latin typeface="Helvetica Neue"/>
              </a:rPr>
              <a:t>Дверь с механизмом быстро монтируется на подготовленную       боковину</a:t>
            </a:r>
            <a:endParaRPr lang="en-GB" dirty="0" smtClean="0">
              <a:latin typeface="Helvetica Neue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Helvetica Neue"/>
              </a:rPr>
              <a:t>  </a:t>
            </a:r>
            <a:r>
              <a:rPr lang="ru-RU" dirty="0" smtClean="0">
                <a:latin typeface="Helvetica Neue"/>
              </a:rPr>
              <a:t>Экстремально прочный </a:t>
            </a:r>
            <a:r>
              <a:rPr lang="ru-RU" dirty="0" smtClean="0">
                <a:latin typeface="Helvetica Neue"/>
              </a:rPr>
              <a:t>механизм</a:t>
            </a:r>
            <a:r>
              <a:rPr lang="en-GB" dirty="0" smtClean="0">
                <a:latin typeface="Helvetica Neue"/>
              </a:rPr>
              <a:t>,</a:t>
            </a:r>
            <a:r>
              <a:rPr lang="ru-RU" dirty="0" smtClean="0">
                <a:latin typeface="Helvetica Neue"/>
              </a:rPr>
              <a:t> с большим сроком службы</a:t>
            </a:r>
            <a:r>
              <a:rPr lang="en-GB" dirty="0" smtClean="0">
                <a:latin typeface="Helvetica Neue"/>
              </a:rPr>
              <a:t> </a:t>
            </a:r>
            <a:r>
              <a:rPr lang="ru-RU" dirty="0" smtClean="0">
                <a:latin typeface="Helvetica Neue"/>
              </a:rPr>
              <a:t>–</a:t>
            </a:r>
            <a:r>
              <a:rPr lang="en-GB" dirty="0" smtClean="0">
                <a:latin typeface="Helvetica Neue"/>
              </a:rPr>
              <a:t> 100</a:t>
            </a:r>
            <a:r>
              <a:rPr lang="ru-RU" dirty="0" smtClean="0">
                <a:latin typeface="Helvetica Neue"/>
              </a:rPr>
              <a:t>.</a:t>
            </a:r>
            <a:r>
              <a:rPr lang="en-GB" dirty="0" smtClean="0">
                <a:latin typeface="Helvetica Neue"/>
              </a:rPr>
              <a:t>000 </a:t>
            </a:r>
            <a:r>
              <a:rPr lang="ru-RU" dirty="0" smtClean="0">
                <a:latin typeface="Helvetica Neue"/>
              </a:rPr>
              <a:t>циклов открывания-закрывания</a:t>
            </a:r>
            <a:r>
              <a:rPr lang="en-GB" dirty="0" smtClean="0">
                <a:latin typeface="Helvetica Neue"/>
              </a:rPr>
              <a:t> o</a:t>
            </a:r>
            <a:r>
              <a:rPr lang="ru-RU" dirty="0" smtClean="0">
                <a:latin typeface="Helvetica Neue"/>
              </a:rPr>
              <a:t>т компании</a:t>
            </a:r>
            <a:r>
              <a:rPr lang="en-GB" dirty="0" smtClean="0">
                <a:latin typeface="Helvetica Neue"/>
              </a:rPr>
              <a:t> </a:t>
            </a:r>
            <a:r>
              <a:rPr lang="en-GB" dirty="0" err="1" smtClean="0">
                <a:latin typeface="Helvetica Neue"/>
              </a:rPr>
              <a:t>Bortoluzzi</a:t>
            </a:r>
            <a:endParaRPr lang="en-GB" dirty="0">
              <a:latin typeface="Helvetica Neue"/>
              <a:cs typeface="Helvetica Neue"/>
            </a:endParaRPr>
          </a:p>
        </p:txBody>
      </p:sp>
      <p:pic>
        <p:nvPicPr>
          <p:cNvPr id="10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" name="CasellaDiTesto 7"/>
          <p:cNvSpPr txBox="1"/>
          <p:nvPr/>
        </p:nvSpPr>
        <p:spPr>
          <a:xfrm>
            <a:off x="451055" y="595435"/>
            <a:ext cx="3794339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</a:pPr>
            <a:r>
              <a:rPr lang="ru-RU" dirty="0" smtClean="0">
                <a:latin typeface="Helvetica Neue"/>
                <a:cs typeface="Helvetica Neue"/>
              </a:rPr>
              <a:t>Конкуренция – основные игроки</a:t>
            </a:r>
            <a:r>
              <a:rPr lang="it-IT" dirty="0" smtClean="0">
                <a:latin typeface="Helvetica Neue"/>
                <a:cs typeface="Helvetica Neue"/>
              </a:rPr>
              <a:t> </a:t>
            </a:r>
            <a:endParaRPr lang="it-IT" dirty="0">
              <a:latin typeface="Helvetica Neue"/>
              <a:cs typeface="Helvetica Neue"/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972943"/>
              </p:ext>
            </p:extLst>
          </p:nvPr>
        </p:nvGraphicFramePr>
        <p:xfrm>
          <a:off x="451055" y="1103266"/>
          <a:ext cx="8553281" cy="37794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953593"/>
                <a:gridCol w="1626499"/>
                <a:gridCol w="1515234"/>
                <a:gridCol w="2457955"/>
              </a:tblGrid>
              <a:tr h="332312">
                <a:tc>
                  <a:txBody>
                    <a:bodyPr/>
                    <a:lstStyle/>
                    <a:p>
                      <a:pPr marL="72000" algn="l" fontAlgn="b"/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Bortoluzzi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Hawa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Koblenz</a:t>
                      </a:r>
                    </a:p>
                  </a:txBody>
                  <a:tcPr marL="7458" marR="7458" marT="7458" marB="0" anchor="ctr"/>
                </a:tc>
              </a:tr>
              <a:tr h="332312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Модель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Eclipse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Concepta2</a:t>
                      </a:r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5</a:t>
                      </a:r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/30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New Darwin</a:t>
                      </a:r>
                    </a:p>
                  </a:txBody>
                  <a:tcPr marL="7458" marR="7458" marT="7458" marB="0" anchor="ctr"/>
                </a:tc>
              </a:tr>
              <a:tr h="731090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Максимальный</a:t>
                      </a:r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вес двери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30Kg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25/30Kg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30Kg with two additional</a:t>
                      </a:r>
                    </a:p>
                    <a:p>
                      <a:pPr algn="ctr" fontAlgn="ctr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hinges 50Kg</a:t>
                      </a:r>
                    </a:p>
                  </a:txBody>
                  <a:tcPr marL="7458" marR="7458" marT="7458" marB="0" anchor="ctr"/>
                </a:tc>
              </a:tr>
              <a:tr h="348928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Ширина двери</a:t>
                      </a:r>
                      <a:r>
                        <a:rPr lang="en-GB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мм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400-900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300-900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N.D.</a:t>
                      </a:r>
                    </a:p>
                  </a:txBody>
                  <a:tcPr marL="7458" marR="7458" marT="7458" marB="0" anchor="ctr"/>
                </a:tc>
              </a:tr>
              <a:tr h="332312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Высота</a:t>
                      </a:r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двери мм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1500-2500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1250-2500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1851-2500</a:t>
                      </a:r>
                    </a:p>
                  </a:txBody>
                  <a:tcPr marL="7458" marR="7458" marT="7458" marB="0" anchor="ctr"/>
                </a:tc>
              </a:tr>
              <a:tr h="332312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Толщина</a:t>
                      </a:r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двери мм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18-30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19-30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18-30</a:t>
                      </a:r>
                    </a:p>
                  </a:txBody>
                  <a:tcPr marL="7458" marR="7458" marT="7458" marB="0" anchor="ctr"/>
                </a:tc>
              </a:tr>
              <a:tr h="332312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Ширина</a:t>
                      </a:r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туннеля </a:t>
                      </a:r>
                      <a:r>
                        <a:rPr lang="ru-RU" sz="1200" kern="1200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задвижения</a:t>
                      </a:r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мм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55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55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55</a:t>
                      </a:r>
                    </a:p>
                  </a:txBody>
                  <a:tcPr marL="7458" marR="7458" marT="7458" marB="0" anchor="ctr"/>
                </a:tc>
              </a:tr>
              <a:tr h="332312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Дополнительная  требуемая глубина шкафа</a:t>
                      </a:r>
                      <a:r>
                        <a:rPr lang="en-GB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мм</a:t>
                      </a:r>
                      <a:r>
                        <a:rPr lang="en-GB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107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73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kern="1200" noProof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126</a:t>
                      </a:r>
                    </a:p>
                  </a:txBody>
                  <a:tcPr marL="7458" marR="7458" marT="7458" marB="0" anchor="ctr"/>
                </a:tc>
              </a:tr>
              <a:tr h="332312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Реверсивность</a:t>
                      </a:r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</a:t>
                      </a:r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 </a:t>
                      </a:r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левый/правый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NO</a:t>
                      </a:r>
                      <a:endParaRPr lang="en-GB" sz="1200" kern="1200" noProof="0" dirty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yes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yes</a:t>
                      </a:r>
                    </a:p>
                  </a:txBody>
                  <a:tcPr marL="7458" marR="7458" marT="7458" marB="0" anchor="ctr"/>
                </a:tc>
              </a:tr>
              <a:tr h="332312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Основной</a:t>
                      </a:r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узел механизма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Cam</a:t>
                      </a: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Х-крестовина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Стальные</a:t>
                      </a:r>
                      <a:r>
                        <a:rPr lang="ru-RU" sz="1200" kern="1200" baseline="0" noProof="0" dirty="0" smtClean="0">
                          <a:solidFill>
                            <a:schemeClr val="tx1"/>
                          </a:solidFill>
                          <a:latin typeface="Helvetica Neue"/>
                          <a:ea typeface="+mn-ea"/>
                          <a:cs typeface="Helvetica Neue"/>
                        </a:rPr>
                        <a:t> кабели</a:t>
                      </a:r>
                      <a:endParaRPr lang="en-GB" sz="1200" kern="1200" noProof="0" dirty="0" smtClean="0">
                        <a:solidFill>
                          <a:schemeClr val="tx1"/>
                        </a:solidFill>
                        <a:latin typeface="Helvetica Neue"/>
                        <a:ea typeface="+mn-ea"/>
                        <a:cs typeface="Helvetica Neue"/>
                      </a:endParaRPr>
                    </a:p>
                  </a:txBody>
                  <a:tcPr marL="7458" marR="7458" marT="7458" marB="0" anchor="ctr"/>
                </a:tc>
              </a:tr>
            </a:tbl>
          </a:graphicData>
        </a:graphic>
      </p:graphicFrame>
      <p:pic>
        <p:nvPicPr>
          <p:cNvPr id="9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513532"/>
              </p:ext>
            </p:extLst>
          </p:nvPr>
        </p:nvGraphicFramePr>
        <p:xfrm>
          <a:off x="355933" y="809625"/>
          <a:ext cx="8527609" cy="398559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777917"/>
                <a:gridCol w="1676400"/>
                <a:gridCol w="1524000"/>
                <a:gridCol w="1549292"/>
              </a:tblGrid>
              <a:tr h="575174">
                <a:tc>
                  <a:txBody>
                    <a:bodyPr/>
                    <a:lstStyle/>
                    <a:p>
                      <a:pPr marL="72000" algn="l" fontAlgn="b"/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noProof="0" smtClean="0">
                          <a:latin typeface="Helvetica Neue"/>
                        </a:rPr>
                        <a:t>Bortoluzzi</a:t>
                      </a:r>
                      <a:endParaRPr lang="en-GB" sz="1400" b="1" i="1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noProof="0" smtClean="0">
                          <a:latin typeface="Helvetica Neue"/>
                        </a:rPr>
                        <a:t>Hawa</a:t>
                      </a:r>
                      <a:endParaRPr lang="en-GB" sz="1400" b="1" i="1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b="1" u="none" strike="noStrike" noProof="0" smtClean="0">
                          <a:latin typeface="Helvetica Neue"/>
                        </a:rPr>
                        <a:t>Koblenz</a:t>
                      </a:r>
                      <a:endParaRPr lang="en-GB" sz="1400" b="1" i="1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54304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Модель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noProof="0" smtClean="0">
                          <a:latin typeface="Helvetica Neue"/>
                        </a:rPr>
                        <a:t>Eclipse</a:t>
                      </a:r>
                      <a:endParaRPr lang="en-GB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noProof="0" smtClean="0">
                          <a:latin typeface="Helvetica Neue"/>
                        </a:rPr>
                        <a:t>Concepta 25/30</a:t>
                      </a:r>
                      <a:endParaRPr lang="en-GB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400" u="none" strike="noStrike" noProof="0" smtClean="0">
                          <a:latin typeface="Helvetica Neue"/>
                        </a:rPr>
                        <a:t>New Darwin</a:t>
                      </a:r>
                      <a:endParaRPr lang="en-GB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339073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u="none" strike="noStrike" baseline="0" noProof="0" dirty="0" smtClean="0">
                          <a:latin typeface="Helvetica Neue"/>
                        </a:rPr>
                        <a:t>Туннели для</a:t>
                      </a:r>
                      <a:r>
                        <a:rPr lang="en-GB" sz="1400" u="none" strike="noStrike" baseline="0" noProof="0" dirty="0" smtClean="0">
                          <a:latin typeface="Helvetica Neue"/>
                        </a:rPr>
                        <a:t> </a:t>
                      </a:r>
                      <a:r>
                        <a:rPr lang="ru-RU" sz="1400" u="none" strike="noStrike" baseline="0" noProof="0" dirty="0" smtClean="0">
                          <a:latin typeface="Helvetica Neue"/>
                        </a:rPr>
                        <a:t>боковой панели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Одиночный</a:t>
                      </a:r>
                      <a:r>
                        <a:rPr lang="en-GB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и</a:t>
                      </a:r>
                      <a:r>
                        <a:rPr lang="en-GB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двойной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Одиночный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и двойной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Одиночный</a:t>
                      </a:r>
                      <a:r>
                        <a:rPr lang="en-GB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и</a:t>
                      </a:r>
                      <a:r>
                        <a:rPr lang="en-GB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двойной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76066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400" u="none" strike="noStrike" noProof="0" dirty="0" smtClean="0">
                          <a:latin typeface="Helvetica Neue"/>
                        </a:rPr>
                        <a:t>Предварительно</a:t>
                      </a:r>
                      <a:r>
                        <a:rPr lang="ru-RU" sz="1400" u="none" strike="noStrike" baseline="0" noProof="0" dirty="0" smtClean="0">
                          <a:latin typeface="Helvetica Neue"/>
                        </a:rPr>
                        <a:t> собранный</a:t>
                      </a:r>
                      <a:r>
                        <a:rPr lang="en-GB" sz="1400" u="none" strike="noStrike" noProof="0" dirty="0" smtClean="0">
                          <a:latin typeface="Helvetica Neue"/>
                        </a:rPr>
                        <a:t>  (</a:t>
                      </a:r>
                      <a:r>
                        <a:rPr lang="ru-RU" sz="1400" u="none" strike="noStrike" baseline="0" noProof="0" dirty="0" err="1" smtClean="0">
                          <a:latin typeface="Helvetica Neue"/>
                        </a:rPr>
                        <a:t>меб</a:t>
                      </a:r>
                      <a:r>
                        <a:rPr lang="ru-RU" sz="1400" u="none" strike="noStrike" baseline="0" noProof="0" dirty="0" smtClean="0">
                          <a:latin typeface="Helvetica Neue"/>
                        </a:rPr>
                        <a:t>. произв.</a:t>
                      </a:r>
                      <a:r>
                        <a:rPr lang="en-GB" sz="1400" u="none" strike="noStrike" noProof="0" dirty="0" smtClean="0">
                          <a:latin typeface="Helvetica Neue"/>
                        </a:rPr>
                        <a:t>)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62920">
                <a:tc>
                  <a:txBody>
                    <a:bodyPr/>
                    <a:lstStyle/>
                    <a:p>
                      <a:pPr marL="108000" algn="l" fontAlgn="b"/>
                      <a:r>
                        <a:rPr lang="ru-RU" sz="1400" u="none" strike="noStrike" noProof="0" dirty="0" smtClean="0">
                          <a:latin typeface="Helvetica Neue"/>
                        </a:rPr>
                        <a:t>Разобранный</a:t>
                      </a:r>
                      <a:r>
                        <a:rPr lang="en-GB" sz="1400" u="none" strike="noStrike" noProof="0" dirty="0" smtClean="0">
                          <a:latin typeface="Helvetica Neue"/>
                        </a:rPr>
                        <a:t> (</a:t>
                      </a:r>
                      <a:r>
                        <a:rPr lang="ru-RU" sz="1400" u="none" strike="noStrike" noProof="0" dirty="0" smtClean="0">
                          <a:latin typeface="Helvetica Neue"/>
                        </a:rPr>
                        <a:t>дистрибьютор</a:t>
                      </a:r>
                      <a:r>
                        <a:rPr lang="en-GB" sz="1400" u="none" strike="noStrike" noProof="0" dirty="0" smtClean="0">
                          <a:latin typeface="Helvetica Neue"/>
                        </a:rPr>
                        <a:t>)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8035" marR="8035" marT="80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Нет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6292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Помощник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выхода двери (из туннеля)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Нет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6292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Помощник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</a:t>
                      </a:r>
                      <a:r>
                        <a:rPr lang="ru-RU" sz="1400" b="0" i="0" u="none" strike="noStrike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</a:rPr>
                        <a:t>задвижения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двери (в туннель)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Нет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Нет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6292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Доводчик при </a:t>
                      </a:r>
                      <a:r>
                        <a:rPr lang="ru-RU" sz="1400" b="0" i="0" u="none" strike="noStrike" baseline="0" noProof="0" dirty="0" err="1" smtClean="0">
                          <a:solidFill>
                            <a:schemeClr val="tx1"/>
                          </a:solidFill>
                          <a:latin typeface="Helvetica Neue"/>
                        </a:rPr>
                        <a:t>задвижении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двери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Нет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6292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Фронтальная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регулировка двери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78122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Возможность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прямого доступа к регулировке двери (без разбора шкафа)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Нет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Нет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6292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Вертикальная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и горизонтальная регулировка мм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u="none" strike="noStrike" noProof="0" smtClean="0">
                          <a:latin typeface="Helvetica Neue"/>
                        </a:rPr>
                        <a:t>+4/-1  +2/-2</a:t>
                      </a:r>
                      <a:endParaRPr lang="en-GB" sz="1400" b="0" i="0" u="none" strike="noStrike" noProof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--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u="none" strike="noStrike" noProof="0" smtClean="0">
                          <a:latin typeface="Helvetica Neue"/>
                        </a:rPr>
                        <a:t>+2/-2   +2/-2</a:t>
                      </a:r>
                      <a:endParaRPr lang="en-GB" sz="1400" b="0" i="0" u="none" strike="noStrike" noProof="0" smtClean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  <a:tr h="26292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Простой</a:t>
                      </a:r>
                      <a:r>
                        <a:rPr lang="ru-RU" sz="1400" b="0" i="0" u="none" strike="noStrike" baseline="0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 и быстрый демонтаж двери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Да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Нет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noProof="0" dirty="0" smtClean="0">
                          <a:solidFill>
                            <a:schemeClr val="tx1"/>
                          </a:solidFill>
                          <a:latin typeface="Helvetica Neue"/>
                        </a:rPr>
                        <a:t>Нет</a:t>
                      </a:r>
                      <a:endParaRPr lang="en-GB" sz="1400" b="0" i="0" u="none" strike="noStrike" noProof="0" dirty="0">
                        <a:solidFill>
                          <a:schemeClr val="tx1"/>
                        </a:solidFill>
                        <a:latin typeface="Helvetica Neue"/>
                      </a:endParaRPr>
                    </a:p>
                  </a:txBody>
                  <a:tcPr marL="7458" marR="7458" marT="7458" marB="0" anchor="ctr"/>
                </a:tc>
              </a:tr>
            </a:tbl>
          </a:graphicData>
        </a:graphic>
      </p:graphicFrame>
      <p:pic>
        <p:nvPicPr>
          <p:cNvPr id="8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  <p:pic>
        <p:nvPicPr>
          <p:cNvPr id="11" name="Picture 4" descr="\\SERVERVS\Commerciale\Prodotti\PRODOTTI\ECLIPSE\Reference pictures\Giorgetti.bmp"/>
          <p:cNvPicPr>
            <a:picLocks noChangeAspect="1" noChangeArrowheads="1"/>
          </p:cNvPicPr>
          <p:nvPr/>
        </p:nvPicPr>
        <p:blipFill>
          <a:blip r:embed="rId7" cstate="print"/>
          <a:srcRect l="37554" t="20723" r="32499" b="21400"/>
          <a:stretch>
            <a:fillRect/>
          </a:stretch>
        </p:blipFill>
        <p:spPr bwMode="auto">
          <a:xfrm>
            <a:off x="2239526" y="730585"/>
            <a:ext cx="4640964" cy="3979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  <p:pic>
        <p:nvPicPr>
          <p:cNvPr id="7" name="Picture 2" descr="\\SERVERVS\Commerciale\Prodotti\PRODOTTI\ECLIPSE\Reference pictures\cucina-armadio.jpg"/>
          <p:cNvPicPr>
            <a:picLocks noChangeAspect="1" noChangeArrowheads="1"/>
          </p:cNvPicPr>
          <p:nvPr/>
        </p:nvPicPr>
        <p:blipFill>
          <a:blip r:embed="rId7" cstate="print"/>
          <a:srcRect l="6760" r="8350"/>
          <a:stretch>
            <a:fillRect/>
          </a:stretch>
        </p:blipFill>
        <p:spPr bwMode="auto">
          <a:xfrm>
            <a:off x="1595467" y="1062468"/>
            <a:ext cx="5948333" cy="366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  <p:pic>
        <p:nvPicPr>
          <p:cNvPr id="7" name="Picture 3" descr="\\SERVERVS\Commerciale\Prodotti\PRODOTTI\ECLIPSE\Reference pictures\cucina-armadio-part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27548" y="1071406"/>
            <a:ext cx="5673471" cy="36593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1"/>
          <p:cNvGrpSpPr/>
          <p:nvPr/>
        </p:nvGrpSpPr>
        <p:grpSpPr>
          <a:xfrm>
            <a:off x="350136" y="366008"/>
            <a:ext cx="2050406" cy="177021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2" descr="\\SERVERVS\Commerciale\Corporate_Logo\LOGOTIPI PRODOTTI FORMATO PNG\eclipse_w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5471" y="241045"/>
            <a:ext cx="1138340" cy="360000"/>
          </a:xfrm>
          <a:prstGeom prst="rect">
            <a:avLst/>
          </a:prstGeom>
          <a:noFill/>
        </p:spPr>
      </p:pic>
      <p:pic>
        <p:nvPicPr>
          <p:cNvPr id="5122" name="Picture 2" descr="http://www.turra.it/allegati/prodotti/laccate_nero_satinato_a_scomparsa_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92275" y="1051486"/>
            <a:ext cx="5370449" cy="366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3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/>
          <p:cNvGrpSpPr/>
          <p:nvPr/>
        </p:nvGrpSpPr>
        <p:grpSpPr>
          <a:xfrm>
            <a:off x="3612809" y="2162683"/>
            <a:ext cx="2050406" cy="177022"/>
            <a:chOff x="426681" y="4137685"/>
            <a:chExt cx="5589872" cy="482600"/>
          </a:xfrm>
        </p:grpSpPr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26681" y="4137685"/>
              <a:ext cx="482600" cy="482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1065837" y="4163085"/>
              <a:ext cx="2755900" cy="444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3984553" y="4150385"/>
              <a:ext cx="20320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" name="CasellaDiTesto 12"/>
          <p:cNvSpPr txBox="1"/>
          <p:nvPr/>
        </p:nvSpPr>
        <p:spPr>
          <a:xfrm>
            <a:off x="2593050" y="4119019"/>
            <a:ext cx="4123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kern="0" spc="-50" dirty="0" err="1" smtClean="0">
                <a:latin typeface="Helvetica"/>
                <a:cs typeface="Helvetica"/>
              </a:rPr>
              <a:t>www.bortoluzzi.com</a:t>
            </a:r>
            <a:endParaRPr lang="it-IT" b="1" kern="0" spc="-5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465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Ne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Nero .thmx</Template>
  <TotalTime>7804</TotalTime>
  <Words>494</Words>
  <Application>Microsoft Macintosh PowerPoint</Application>
  <PresentationFormat>Экран (16:9)</PresentationFormat>
  <Paragraphs>242</Paragraphs>
  <Slides>13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Nero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LUCA CELI</dc:creator>
  <cp:lastModifiedBy>Александр</cp:lastModifiedBy>
  <cp:revision>310</cp:revision>
  <cp:lastPrinted>2011-02-01T13:52:13Z</cp:lastPrinted>
  <dcterms:created xsi:type="dcterms:W3CDTF">2010-11-13T09:10:04Z</dcterms:created>
  <dcterms:modified xsi:type="dcterms:W3CDTF">2016-07-13T22:29:33Z</dcterms:modified>
</cp:coreProperties>
</file>